
<file path=[Content_Types].xml><?xml version="1.0" encoding="utf-8"?>
<Types xmlns="http://schemas.openxmlformats.org/package/2006/content-types">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21"/>
  </p:notesMasterIdLst>
  <p:sldIdLst>
    <p:sldId id="563" r:id="rId2"/>
    <p:sldId id="517" r:id="rId3"/>
    <p:sldId id="652" r:id="rId4"/>
    <p:sldId id="643" r:id="rId5"/>
    <p:sldId id="644" r:id="rId6"/>
    <p:sldId id="645" r:id="rId7"/>
    <p:sldId id="520" r:id="rId8"/>
    <p:sldId id="519" r:id="rId9"/>
    <p:sldId id="523" r:id="rId10"/>
    <p:sldId id="540" r:id="rId11"/>
    <p:sldId id="525" r:id="rId12"/>
    <p:sldId id="557" r:id="rId13"/>
    <p:sldId id="558" r:id="rId14"/>
    <p:sldId id="646" r:id="rId15"/>
    <p:sldId id="647" r:id="rId16"/>
    <p:sldId id="651" r:id="rId17"/>
    <p:sldId id="648" r:id="rId18"/>
    <p:sldId id="649" r:id="rId19"/>
    <p:sldId id="650" r:id="rId20"/>
  </p:sldIdLst>
  <p:sldSz cx="12192000" cy="6858000"/>
  <p:notesSz cx="7010400" cy="92964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8799B23B-EC83-4686-B30A-512413B5E67A}" styleName="Light Style 3 - Accent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1024" autoAdjust="0"/>
    <p:restoredTop sz="96374" autoAdjust="0"/>
  </p:normalViewPr>
  <p:slideViewPr>
    <p:cSldViewPr snapToGrid="0">
      <p:cViewPr varScale="1">
        <p:scale>
          <a:sx n="122" d="100"/>
          <a:sy n="122" d="100"/>
        </p:scale>
        <p:origin x="378" y="108"/>
      </p:cViewPr>
      <p:guideLst/>
    </p:cSldViewPr>
  </p:slideViewPr>
  <p:outlineViewPr>
    <p:cViewPr>
      <p:scale>
        <a:sx n="33" d="100"/>
        <a:sy n="33" d="100"/>
      </p:scale>
      <p:origin x="0" y="-9126"/>
    </p:cViewPr>
  </p:outlineViewPr>
  <p:notesTextViewPr>
    <p:cViewPr>
      <p:scale>
        <a:sx n="1" d="1"/>
        <a:sy n="1" d="1"/>
      </p:scale>
      <p:origin x="0" y="0"/>
    </p:cViewPr>
  </p:notesTextViewPr>
  <p:sorterViewPr>
    <p:cViewPr>
      <p:scale>
        <a:sx n="100" d="100"/>
        <a:sy n="100" d="100"/>
      </p:scale>
      <p:origin x="0" y="-7542"/>
    </p:cViewPr>
  </p:sorterViewPr>
  <p:notesViewPr>
    <p:cSldViewPr snapToGrid="0">
      <p:cViewPr varScale="1">
        <p:scale>
          <a:sx n="87" d="100"/>
          <a:sy n="87" d="100"/>
        </p:scale>
        <p:origin x="3840" y="9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6434"/>
          </a:xfrm>
          <a:prstGeom prst="rect">
            <a:avLst/>
          </a:prstGeom>
        </p:spPr>
        <p:txBody>
          <a:bodyPr vert="horz" lIns="93177" tIns="46589" rIns="93177" bIns="46589" rtlCol="0"/>
          <a:lstStyle>
            <a:lvl1pPr algn="l">
              <a:defRPr sz="1200"/>
            </a:lvl1pPr>
          </a:lstStyle>
          <a:p>
            <a:endParaRPr lang="en-US" dirty="0"/>
          </a:p>
        </p:txBody>
      </p:sp>
      <p:sp>
        <p:nvSpPr>
          <p:cNvPr id="3" name="Date Placeholder 2"/>
          <p:cNvSpPr>
            <a:spLocks noGrp="1"/>
          </p:cNvSpPr>
          <p:nvPr>
            <p:ph type="dt" idx="1"/>
          </p:nvPr>
        </p:nvSpPr>
        <p:spPr>
          <a:xfrm>
            <a:off x="3970938" y="0"/>
            <a:ext cx="3037840" cy="466434"/>
          </a:xfrm>
          <a:prstGeom prst="rect">
            <a:avLst/>
          </a:prstGeom>
        </p:spPr>
        <p:txBody>
          <a:bodyPr vert="horz" lIns="93177" tIns="46589" rIns="93177" bIns="46589" rtlCol="0"/>
          <a:lstStyle>
            <a:lvl1pPr algn="r">
              <a:defRPr sz="1200"/>
            </a:lvl1pPr>
          </a:lstStyle>
          <a:p>
            <a:fld id="{05488686-1424-4F77-9097-3283764F834E}" type="datetimeFigureOut">
              <a:rPr lang="en-US" smtClean="0"/>
              <a:t>5/26/2021</a:t>
            </a:fld>
            <a:endParaRPr lang="en-US" dirty="0"/>
          </a:p>
        </p:txBody>
      </p:sp>
      <p:sp>
        <p:nvSpPr>
          <p:cNvPr id="4" name="Slide Image Placeholder 3"/>
          <p:cNvSpPr>
            <a:spLocks noGrp="1" noRot="1" noChangeAspect="1"/>
          </p:cNvSpPr>
          <p:nvPr>
            <p:ph type="sldImg" idx="2"/>
          </p:nvPr>
        </p:nvSpPr>
        <p:spPr>
          <a:xfrm>
            <a:off x="717550" y="1162050"/>
            <a:ext cx="5575300" cy="3136900"/>
          </a:xfrm>
          <a:prstGeom prst="rect">
            <a:avLst/>
          </a:prstGeom>
          <a:noFill/>
          <a:ln w="12700">
            <a:solidFill>
              <a:prstClr val="black"/>
            </a:solidFill>
          </a:ln>
        </p:spPr>
        <p:txBody>
          <a:bodyPr vert="horz" lIns="93177" tIns="46589" rIns="93177" bIns="46589" rtlCol="0" anchor="ctr"/>
          <a:lstStyle/>
          <a:p>
            <a:endParaRPr lang="en-US" dirty="0"/>
          </a:p>
        </p:txBody>
      </p:sp>
      <p:sp>
        <p:nvSpPr>
          <p:cNvPr id="5" name="Notes Placeholder 4"/>
          <p:cNvSpPr>
            <a:spLocks noGrp="1"/>
          </p:cNvSpPr>
          <p:nvPr>
            <p:ph type="body" sz="quarter" idx="3"/>
          </p:nvPr>
        </p:nvSpPr>
        <p:spPr>
          <a:xfrm>
            <a:off x="701040" y="4473892"/>
            <a:ext cx="5608320" cy="3660458"/>
          </a:xfrm>
          <a:prstGeom prst="rect">
            <a:avLst/>
          </a:prstGeom>
        </p:spPr>
        <p:txBody>
          <a:bodyPr vert="horz" lIns="93177" tIns="46589" rIns="93177" bIns="46589"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6433"/>
          </a:xfrm>
          <a:prstGeom prst="rect">
            <a:avLst/>
          </a:prstGeom>
        </p:spPr>
        <p:txBody>
          <a:bodyPr vert="horz" lIns="93177" tIns="46589" rIns="93177" bIns="46589" rtlCol="0" anchor="b"/>
          <a:lstStyle>
            <a:lvl1pPr algn="l">
              <a:defRPr sz="1200"/>
            </a:lvl1pPr>
          </a:lstStyle>
          <a:p>
            <a:endParaRPr lang="en-US" dirty="0"/>
          </a:p>
        </p:txBody>
      </p:sp>
      <p:sp>
        <p:nvSpPr>
          <p:cNvPr id="7" name="Slide Number Placeholder 6"/>
          <p:cNvSpPr>
            <a:spLocks noGrp="1"/>
          </p:cNvSpPr>
          <p:nvPr>
            <p:ph type="sldNum" sz="quarter" idx="5"/>
          </p:nvPr>
        </p:nvSpPr>
        <p:spPr>
          <a:xfrm>
            <a:off x="3970938" y="8829967"/>
            <a:ext cx="3037840" cy="466433"/>
          </a:xfrm>
          <a:prstGeom prst="rect">
            <a:avLst/>
          </a:prstGeom>
        </p:spPr>
        <p:txBody>
          <a:bodyPr vert="horz" lIns="93177" tIns="46589" rIns="93177" bIns="46589" rtlCol="0" anchor="b"/>
          <a:lstStyle>
            <a:lvl1pPr algn="r">
              <a:defRPr sz="1200"/>
            </a:lvl1pPr>
          </a:lstStyle>
          <a:p>
            <a:fld id="{8B4041E1-0920-405F-8C51-C1DFD971C359}" type="slidenum">
              <a:rPr lang="en-US" smtClean="0"/>
              <a:t>‹#›</a:t>
            </a:fld>
            <a:endParaRPr lang="en-US" dirty="0"/>
          </a:p>
        </p:txBody>
      </p:sp>
    </p:spTree>
    <p:extLst>
      <p:ext uri="{BB962C8B-B14F-4D97-AF65-F5344CB8AC3E}">
        <p14:creationId xmlns:p14="http://schemas.microsoft.com/office/powerpoint/2010/main" val="316231247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en-US"/>
              <a:t>Click to edit Master title style</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5/26/2021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pic>
        <p:nvPicPr>
          <p:cNvPr id="11" name="Picture 10" descr="Logo&#10;&#10;Description automatically generated">
            <a:extLst>
              <a:ext uri="{FF2B5EF4-FFF2-40B4-BE49-F238E27FC236}">
                <a16:creationId xmlns:a16="http://schemas.microsoft.com/office/drawing/2014/main" id="{18ED5F2D-818B-43CC-9F5A-B556644E923B}"/>
              </a:ext>
            </a:extLst>
          </p:cNvPr>
          <p:cNvPicPr>
            <a:picLocks noChangeAspect="1"/>
          </p:cNvPicPr>
          <p:nvPr userDrawn="1"/>
        </p:nvPicPr>
        <p:blipFill>
          <a:blip r:embed="rId2"/>
          <a:stretch>
            <a:fillRect/>
          </a:stretch>
        </p:blipFill>
        <p:spPr>
          <a:xfrm>
            <a:off x="10650709" y="5004080"/>
            <a:ext cx="1171765" cy="1646303"/>
          </a:xfrm>
          <a:prstGeom prst="rect">
            <a:avLst/>
          </a:prstGeom>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5/26/2021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5/26/2021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5/26/2021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5/26/2021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5/26/2021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5C6B4A9-1611-4792-9094-5F34BCA07E0B}" type="datetimeFigureOut">
              <a:rPr lang="en-US" dirty="0"/>
              <a:t>5/26/2021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9333C77-0158-454C-844F-B7AB9BD7DAD4}" type="slidenum">
              <a:rPr lang="en-US" dirty="0"/>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n-US"/>
              <a:t>Click to edit Master title style</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5/26/2021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Date Placeholder 9">
            <a:extLst>
              <a:ext uri="{FF2B5EF4-FFF2-40B4-BE49-F238E27FC236}">
                <a16:creationId xmlns:a16="http://schemas.microsoft.com/office/drawing/2014/main" id="{7C669EE9-EBE3-45A8-BDD1-F8C936EB3994}"/>
              </a:ext>
            </a:extLst>
          </p:cNvPr>
          <p:cNvSpPr>
            <a:spLocks noGrp="1"/>
          </p:cNvSpPr>
          <p:nvPr>
            <p:ph type="dt" sz="half" idx="10"/>
          </p:nvPr>
        </p:nvSpPr>
        <p:spPr/>
        <p:txBody>
          <a:bodyPr/>
          <a:lstStyle/>
          <a:p>
            <a:fld id="{B61BEF0D-F0BB-DE4B-95CE-6DB70DBA9567}" type="datetimeFigureOut">
              <a:rPr lang="en-US" smtClean="0"/>
              <a:pPr/>
              <a:t>5/26/2021</a:t>
            </a:fld>
            <a:endParaRPr lang="en-US" dirty="0"/>
          </a:p>
        </p:txBody>
      </p:sp>
      <p:sp>
        <p:nvSpPr>
          <p:cNvPr id="11" name="Footer Placeholder 10">
            <a:extLst>
              <a:ext uri="{FF2B5EF4-FFF2-40B4-BE49-F238E27FC236}">
                <a16:creationId xmlns:a16="http://schemas.microsoft.com/office/drawing/2014/main" id="{487F0F7A-CFB6-4C6C-A84A-CCA10CAA799C}"/>
              </a:ext>
            </a:extLst>
          </p:cNvPr>
          <p:cNvSpPr>
            <a:spLocks noGrp="1"/>
          </p:cNvSpPr>
          <p:nvPr>
            <p:ph type="ftr" sz="quarter" idx="11"/>
          </p:nvPr>
        </p:nvSpPr>
        <p:spPr/>
        <p:txBody>
          <a:bodyPr/>
          <a:lstStyle/>
          <a:p>
            <a:endParaRPr lang="en-US" dirty="0"/>
          </a:p>
        </p:txBody>
      </p:sp>
      <p:sp>
        <p:nvSpPr>
          <p:cNvPr id="12" name="Slide Number Placeholder 11">
            <a:extLst>
              <a:ext uri="{FF2B5EF4-FFF2-40B4-BE49-F238E27FC236}">
                <a16:creationId xmlns:a16="http://schemas.microsoft.com/office/drawing/2014/main" id="{7C6AEFB1-38E0-422F-B21D-B84E06E6C626}"/>
              </a:ext>
            </a:extLst>
          </p:cNvPr>
          <p:cNvSpPr>
            <a:spLocks noGrp="1"/>
          </p:cNvSpPr>
          <p:nvPr>
            <p:ph type="sldNum" sz="quarter" idx="12"/>
          </p:nvPr>
        </p:nvSpPr>
        <p:spPr/>
        <p:txBody>
          <a:bodyPr/>
          <a:lstStyle/>
          <a:p>
            <a:fld id="{D57F1E4F-1CFF-5643-939E-217C01CDF565}" type="slidenum">
              <a:rPr lang="en-US" smtClean="0"/>
              <a:pPr/>
              <a:t>‹#›</a:t>
            </a:fld>
            <a:endParaRPr lang="en-US" dirty="0"/>
          </a:p>
        </p:txBody>
      </p:sp>
      <p:pic>
        <p:nvPicPr>
          <p:cNvPr id="14" name="Picture 13" descr="Logo&#10;&#10;Description automatically generated">
            <a:extLst>
              <a:ext uri="{FF2B5EF4-FFF2-40B4-BE49-F238E27FC236}">
                <a16:creationId xmlns:a16="http://schemas.microsoft.com/office/drawing/2014/main" id="{E8C5D7D6-FF78-4C4A-B78E-9485D7E26DFA}"/>
              </a:ext>
            </a:extLst>
          </p:cNvPr>
          <p:cNvPicPr>
            <a:picLocks noChangeAspect="1"/>
          </p:cNvPicPr>
          <p:nvPr userDrawn="1"/>
        </p:nvPicPr>
        <p:blipFill>
          <a:blip r:embed="rId2"/>
          <a:stretch>
            <a:fillRect/>
          </a:stretch>
        </p:blipFill>
        <p:spPr>
          <a:xfrm>
            <a:off x="10623666" y="4911951"/>
            <a:ext cx="1238596" cy="1740199"/>
          </a:xfrm>
          <a:prstGeom prst="rect">
            <a:avLst/>
          </a:prstGeom>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5/26/2021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EB712588-04B1-427B-82EE-E8DB90309F08}" type="datetimeFigureOut">
              <a:rPr lang="en-US" dirty="0"/>
              <a:t>5/26/2021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FF9F0C5-380F-41C2-899A-BAC0F0927E16}"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5/26/2021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5/26/2021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5/26/2021</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n-US"/>
              <a:t>Click to edit Master title style</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42A54C80-263E-416B-A8E0-580EDEADCBDC}" type="datetimeFigureOut">
              <a:rPr lang="en-US" dirty="0"/>
              <a:t>5/26/2021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dirty="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dirty="0"/>
              <a:t>Click icon to add picture</a:t>
            </a:r>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5/26/2021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dirty="0"/>
              <a:pPr/>
              <a:t>5/26/2021</a:t>
            </a:fld>
            <a:endParaRPr lang="en-US" dirty="0"/>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D57F1E4F-1CFF-5643-939E-217C01CDF565}" type="slidenum">
              <a:rPr lang="en-US" dirty="0"/>
              <a:pPr/>
              <a:t>‹#›</a:t>
            </a:fld>
            <a:endParaRPr lang="en-US" dirty="0"/>
          </a:p>
        </p:txBody>
      </p:sp>
      <p:pic>
        <p:nvPicPr>
          <p:cNvPr id="9" name="Picture 8">
            <a:extLst>
              <a:ext uri="{FF2B5EF4-FFF2-40B4-BE49-F238E27FC236}">
                <a16:creationId xmlns:a16="http://schemas.microsoft.com/office/drawing/2014/main" id="{9A7B67ED-4C59-4FA1-91BE-F8A267653369}"/>
              </a:ext>
            </a:extLst>
          </p:cNvPr>
          <p:cNvPicPr>
            <a:picLocks noChangeAspect="1"/>
          </p:cNvPicPr>
          <p:nvPr userDrawn="1"/>
        </p:nvPicPr>
        <p:blipFill>
          <a:blip r:embed="rId18"/>
          <a:stretch>
            <a:fillRect/>
          </a:stretch>
        </p:blipFill>
        <p:spPr>
          <a:xfrm>
            <a:off x="10626724" y="4953000"/>
            <a:ext cx="1189800" cy="1665996"/>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65" r:id="rId4"/>
    <p:sldLayoutId id="2147483653" r:id="rId5"/>
    <p:sldLayoutId id="2147483654" r:id="rId6"/>
    <p:sldLayoutId id="2147483655" r:id="rId7"/>
    <p:sldLayoutId id="2147483666" r:id="rId8"/>
    <p:sldLayoutId id="2147483657" r:id="rId9"/>
    <p:sldLayoutId id="2147483660" r:id="rId10"/>
    <p:sldLayoutId id="2147483661" r:id="rId11"/>
    <p:sldLayoutId id="2147483662" r:id="rId12"/>
    <p:sldLayoutId id="2147483663" r:id="rId13"/>
    <p:sldLayoutId id="2147483664" r:id="rId14"/>
    <p:sldLayoutId id="2147483667" r:id="rId15"/>
    <p:sldLayoutId id="2147483659"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01A72F-4ED9-4616-ABB7-C0EEA6612DC3}"/>
              </a:ext>
            </a:extLst>
          </p:cNvPr>
          <p:cNvSpPr>
            <a:spLocks noGrp="1"/>
          </p:cNvSpPr>
          <p:nvPr>
            <p:ph type="ctrTitle"/>
          </p:nvPr>
        </p:nvSpPr>
        <p:spPr>
          <a:xfrm>
            <a:off x="853439" y="1240833"/>
            <a:ext cx="8420564" cy="2975566"/>
          </a:xfrm>
        </p:spPr>
        <p:txBody>
          <a:bodyPr/>
          <a:lstStyle/>
          <a:p>
            <a:br>
              <a:rPr lang="en-US" b="1" dirty="0"/>
            </a:br>
            <a:br>
              <a:rPr lang="en-US" b="1" dirty="0"/>
            </a:br>
            <a:r>
              <a:rPr lang="en-US" b="1" dirty="0">
                <a:solidFill>
                  <a:schemeClr val="tx1"/>
                </a:solidFill>
              </a:rPr>
              <a:t>DataTree Replaces RealQuest</a:t>
            </a:r>
            <a:br>
              <a:rPr lang="en-US" sz="2400" b="1" dirty="0">
                <a:solidFill>
                  <a:schemeClr val="tx1"/>
                </a:solidFill>
              </a:rPr>
            </a:br>
            <a:endParaRPr lang="en-US" sz="2400" b="1" dirty="0"/>
          </a:p>
        </p:txBody>
      </p:sp>
      <p:sp>
        <p:nvSpPr>
          <p:cNvPr id="3" name="Subtitle 2">
            <a:extLst>
              <a:ext uri="{FF2B5EF4-FFF2-40B4-BE49-F238E27FC236}">
                <a16:creationId xmlns:a16="http://schemas.microsoft.com/office/drawing/2014/main" id="{F0EC0214-C250-48E9-A15C-C025E5178C95}"/>
              </a:ext>
            </a:extLst>
          </p:cNvPr>
          <p:cNvSpPr>
            <a:spLocks noGrp="1"/>
          </p:cNvSpPr>
          <p:nvPr>
            <p:ph type="subTitle" idx="1"/>
          </p:nvPr>
        </p:nvSpPr>
        <p:spPr>
          <a:xfrm>
            <a:off x="209006" y="4216399"/>
            <a:ext cx="9064997" cy="1870892"/>
          </a:xfrm>
        </p:spPr>
        <p:txBody>
          <a:bodyPr>
            <a:noAutofit/>
          </a:bodyPr>
          <a:lstStyle/>
          <a:p>
            <a:r>
              <a:rPr lang="en-US" sz="3200" dirty="0">
                <a:solidFill>
                  <a:schemeClr val="tx1">
                    <a:lumMod val="85000"/>
                    <a:lumOff val="15000"/>
                  </a:schemeClr>
                </a:solidFill>
              </a:rPr>
              <a:t>Times &amp; Tools Change… </a:t>
            </a:r>
          </a:p>
          <a:p>
            <a:r>
              <a:rPr lang="en-US" sz="3200" dirty="0">
                <a:solidFill>
                  <a:schemeClr val="tx1">
                    <a:lumMod val="85000"/>
                    <a:lumOff val="15000"/>
                  </a:schemeClr>
                </a:solidFill>
              </a:rPr>
              <a:t>DataTree is now a better tool to use to create effective mail campaigns over RealQuest.</a:t>
            </a:r>
            <a:endParaRPr lang="en-US" sz="3200" b="1" i="1" dirty="0">
              <a:solidFill>
                <a:schemeClr val="tx1">
                  <a:lumMod val="85000"/>
                  <a:lumOff val="15000"/>
                </a:schemeClr>
              </a:solidFill>
            </a:endParaRPr>
          </a:p>
        </p:txBody>
      </p:sp>
      <p:sp>
        <p:nvSpPr>
          <p:cNvPr id="4" name="TextBox 3">
            <a:extLst>
              <a:ext uri="{FF2B5EF4-FFF2-40B4-BE49-F238E27FC236}">
                <a16:creationId xmlns:a16="http://schemas.microsoft.com/office/drawing/2014/main" id="{61C86490-75B2-4CD0-A68B-A0FC0F25EEA6}"/>
              </a:ext>
            </a:extLst>
          </p:cNvPr>
          <p:cNvSpPr txBox="1"/>
          <p:nvPr/>
        </p:nvSpPr>
        <p:spPr>
          <a:xfrm>
            <a:off x="1018902" y="416766"/>
            <a:ext cx="8255101" cy="707886"/>
          </a:xfrm>
          <a:prstGeom prst="rect">
            <a:avLst/>
          </a:prstGeom>
          <a:noFill/>
        </p:spPr>
        <p:txBody>
          <a:bodyPr wrap="square" rtlCol="0">
            <a:spAutoFit/>
          </a:bodyPr>
          <a:lstStyle/>
          <a:p>
            <a:pPr algn="ctr"/>
            <a:r>
              <a:rPr lang="en-US" sz="4000" dirty="0"/>
              <a:t>Land Academy</a:t>
            </a:r>
          </a:p>
        </p:txBody>
      </p:sp>
    </p:spTree>
    <p:extLst>
      <p:ext uri="{BB962C8B-B14F-4D97-AF65-F5344CB8AC3E}">
        <p14:creationId xmlns:p14="http://schemas.microsoft.com/office/powerpoint/2010/main" val="205989389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DE4C6F-052F-45E3-919E-3860FF657DA3}"/>
              </a:ext>
            </a:extLst>
          </p:cNvPr>
          <p:cNvSpPr>
            <a:spLocks noGrp="1"/>
          </p:cNvSpPr>
          <p:nvPr>
            <p:ph type="title"/>
          </p:nvPr>
        </p:nvSpPr>
        <p:spPr>
          <a:xfrm>
            <a:off x="677334" y="217714"/>
            <a:ext cx="8596668" cy="1065802"/>
          </a:xfrm>
        </p:spPr>
        <p:txBody>
          <a:bodyPr>
            <a:normAutofit/>
          </a:bodyPr>
          <a:lstStyle/>
          <a:p>
            <a:pPr algn="ctr"/>
            <a:r>
              <a:rPr lang="en-US" dirty="0">
                <a:solidFill>
                  <a:schemeClr val="tx1"/>
                </a:solidFill>
              </a:rPr>
              <a:t>Why DataTree?</a:t>
            </a:r>
          </a:p>
        </p:txBody>
      </p:sp>
      <p:sp>
        <p:nvSpPr>
          <p:cNvPr id="3" name="Content Placeholder 2">
            <a:extLst>
              <a:ext uri="{FF2B5EF4-FFF2-40B4-BE49-F238E27FC236}">
                <a16:creationId xmlns:a16="http://schemas.microsoft.com/office/drawing/2014/main" id="{618CB0D9-04A5-4A28-84D1-1EF484F696BE}"/>
              </a:ext>
            </a:extLst>
          </p:cNvPr>
          <p:cNvSpPr>
            <a:spLocks noGrp="1"/>
          </p:cNvSpPr>
          <p:nvPr>
            <p:ph idx="1"/>
          </p:nvPr>
        </p:nvSpPr>
        <p:spPr>
          <a:xfrm>
            <a:off x="677333" y="1283516"/>
            <a:ext cx="9032724" cy="5465627"/>
          </a:xfrm>
        </p:spPr>
        <p:txBody>
          <a:bodyPr>
            <a:normAutofit/>
          </a:bodyPr>
          <a:lstStyle/>
          <a:p>
            <a:r>
              <a:rPr lang="en-US" b="1" dirty="0"/>
              <a:t>County Assessor Database Aggregators: </a:t>
            </a:r>
            <a:r>
              <a:rPr lang="en-US" dirty="0"/>
              <a:t>RQ and DT both take all or most of the 3,144 county assessor databases in the US and put the data into a usable format. They both collect the data the same way. How its presented to us investors and its usability is the difference. They both cost about the same (thanks to Land Academy).</a:t>
            </a:r>
            <a:endParaRPr lang="en-US" b="1" dirty="0"/>
          </a:p>
          <a:p>
            <a:r>
              <a:rPr lang="en-US" b="1" dirty="0"/>
              <a:t>Much easier and faster to use. </a:t>
            </a:r>
            <a:r>
              <a:rPr lang="en-US" dirty="0"/>
              <a:t>RealQuest is stuck in 2004.</a:t>
            </a:r>
            <a:endParaRPr lang="en-US" b="1" dirty="0"/>
          </a:p>
          <a:p>
            <a:r>
              <a:rPr lang="en-US" b="1" dirty="0"/>
              <a:t>More fresh data. </a:t>
            </a:r>
            <a:r>
              <a:rPr lang="en-US" dirty="0"/>
              <a:t>Both RQ and DT time stamp when the data was collected from the County Assessor. DT seems to be more frequently collected.1</a:t>
            </a:r>
          </a:p>
          <a:p>
            <a:r>
              <a:rPr lang="en-US" b="1" dirty="0"/>
              <a:t>More Data:</a:t>
            </a:r>
            <a:r>
              <a:rPr lang="en-US" dirty="0"/>
              <a:t> DataTree contains last know sale data, mortgage information, lien and LOA/LOA information and much more. They update their data collection efforts, for the better very often.</a:t>
            </a:r>
          </a:p>
          <a:p>
            <a:r>
              <a:rPr lang="en-US" dirty="0"/>
              <a:t>Each line of data or property contains GPS coordinates and most contain situs zip codes. This is IMPERATIVE for accurate modern land academy pricing by zip code. I’ll demo this later in the presentation.</a:t>
            </a:r>
          </a:p>
          <a:p>
            <a:r>
              <a:rPr lang="en-US" b="1" dirty="0"/>
              <a:t>DT is a far superior product over RQ.3</a:t>
            </a:r>
          </a:p>
          <a:p>
            <a:endParaRPr lang="en-US" dirty="0"/>
          </a:p>
        </p:txBody>
      </p:sp>
    </p:spTree>
    <p:extLst>
      <p:ext uri="{BB962C8B-B14F-4D97-AF65-F5344CB8AC3E}">
        <p14:creationId xmlns:p14="http://schemas.microsoft.com/office/powerpoint/2010/main" val="392067263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AF44C8-A12B-4D0F-8F2E-298CBDC7A81B}"/>
              </a:ext>
            </a:extLst>
          </p:cNvPr>
          <p:cNvSpPr>
            <a:spLocks noGrp="1"/>
          </p:cNvSpPr>
          <p:nvPr>
            <p:ph type="ctrTitle"/>
          </p:nvPr>
        </p:nvSpPr>
        <p:spPr>
          <a:xfrm>
            <a:off x="592183" y="2447109"/>
            <a:ext cx="9213668" cy="1603728"/>
          </a:xfrm>
        </p:spPr>
        <p:txBody>
          <a:bodyPr/>
          <a:lstStyle/>
          <a:p>
            <a:r>
              <a:rPr lang="en-US" sz="4800" dirty="0">
                <a:solidFill>
                  <a:schemeClr val="tx1"/>
                </a:solidFill>
              </a:rPr>
              <a:t>Using DataTree to Create a Blind Offer Direct Mail Campaign</a:t>
            </a:r>
          </a:p>
        </p:txBody>
      </p:sp>
      <p:sp>
        <p:nvSpPr>
          <p:cNvPr id="3" name="Subtitle 2">
            <a:extLst>
              <a:ext uri="{FF2B5EF4-FFF2-40B4-BE49-F238E27FC236}">
                <a16:creationId xmlns:a16="http://schemas.microsoft.com/office/drawing/2014/main" id="{32219891-6460-49C0-A570-0017E35CDACB}"/>
              </a:ext>
            </a:extLst>
          </p:cNvPr>
          <p:cNvSpPr>
            <a:spLocks noGrp="1"/>
          </p:cNvSpPr>
          <p:nvPr>
            <p:ph type="subTitle" idx="1"/>
          </p:nvPr>
        </p:nvSpPr>
        <p:spPr>
          <a:xfrm>
            <a:off x="1088571" y="4476206"/>
            <a:ext cx="8717280" cy="670560"/>
          </a:xfrm>
        </p:spPr>
        <p:txBody>
          <a:bodyPr>
            <a:normAutofit/>
          </a:bodyPr>
          <a:lstStyle/>
          <a:p>
            <a:r>
              <a:rPr lang="en-US" sz="2800" dirty="0"/>
              <a:t>A step-by-step instructional video</a:t>
            </a:r>
          </a:p>
          <a:p>
            <a:endParaRPr lang="en-US" sz="2800" dirty="0"/>
          </a:p>
        </p:txBody>
      </p:sp>
    </p:spTree>
    <p:extLst>
      <p:ext uri="{BB962C8B-B14F-4D97-AF65-F5344CB8AC3E}">
        <p14:creationId xmlns:p14="http://schemas.microsoft.com/office/powerpoint/2010/main" val="368418604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DE4C6F-052F-45E3-919E-3860FF657DA3}"/>
              </a:ext>
            </a:extLst>
          </p:cNvPr>
          <p:cNvSpPr>
            <a:spLocks noGrp="1"/>
          </p:cNvSpPr>
          <p:nvPr>
            <p:ph type="title"/>
          </p:nvPr>
        </p:nvSpPr>
        <p:spPr>
          <a:xfrm>
            <a:off x="677334" y="217714"/>
            <a:ext cx="8596668" cy="1065802"/>
          </a:xfrm>
        </p:spPr>
        <p:txBody>
          <a:bodyPr>
            <a:noAutofit/>
          </a:bodyPr>
          <a:lstStyle/>
          <a:p>
            <a:pPr algn="ctr"/>
            <a:r>
              <a:rPr lang="en-US" sz="2800" dirty="0">
                <a:solidFill>
                  <a:schemeClr val="tx1"/>
                </a:solidFill>
              </a:rPr>
              <a:t>DataTree to Create a Direct Mail Offer Campaign</a:t>
            </a:r>
          </a:p>
        </p:txBody>
      </p:sp>
      <p:sp>
        <p:nvSpPr>
          <p:cNvPr id="3" name="Content Placeholder 2">
            <a:extLst>
              <a:ext uri="{FF2B5EF4-FFF2-40B4-BE49-F238E27FC236}">
                <a16:creationId xmlns:a16="http://schemas.microsoft.com/office/drawing/2014/main" id="{618CB0D9-04A5-4A28-84D1-1EF484F696BE}"/>
              </a:ext>
            </a:extLst>
          </p:cNvPr>
          <p:cNvSpPr>
            <a:spLocks noGrp="1"/>
          </p:cNvSpPr>
          <p:nvPr>
            <p:ph idx="1"/>
          </p:nvPr>
        </p:nvSpPr>
        <p:spPr>
          <a:xfrm>
            <a:off x="677333" y="1283516"/>
            <a:ext cx="9032724" cy="5465627"/>
          </a:xfrm>
        </p:spPr>
        <p:txBody>
          <a:bodyPr>
            <a:normAutofit/>
          </a:bodyPr>
          <a:lstStyle/>
          <a:p>
            <a:r>
              <a:rPr lang="en-US" dirty="0"/>
              <a:t>Identify Your Target Market: Please review in Land Academy 1.0 - Chapter 3. Very little has changed regarding how to utilize the Red Green Yellow (RGY) test.</a:t>
            </a:r>
          </a:p>
          <a:p>
            <a:r>
              <a:rPr lang="en-US" dirty="0"/>
              <a:t>Open DataTree. Click advanced and choose your state and county according the RGY test results above. Mess around with the data (in my case, for hours).</a:t>
            </a:r>
          </a:p>
          <a:p>
            <a:r>
              <a:rPr lang="en-US" dirty="0"/>
              <a:t>Set your acquisition parameters. </a:t>
            </a:r>
          </a:p>
          <a:p>
            <a:pPr lvl="1"/>
            <a:r>
              <a:rPr lang="en-US" dirty="0"/>
              <a:t>Remove properties with structures to reveal “land only” properties. Each county is different. Try different parameters. Try removing improvement % first.</a:t>
            </a:r>
          </a:p>
          <a:p>
            <a:pPr lvl="1"/>
            <a:r>
              <a:rPr lang="en-US" dirty="0"/>
              <a:t>Determine acre size range. Try different parameters.</a:t>
            </a:r>
          </a:p>
          <a:p>
            <a:pPr lvl="1"/>
            <a:r>
              <a:rPr lang="en-US" dirty="0"/>
              <a:t>Remove any properties with debt. Mortgage Value = 0. Test for reason.</a:t>
            </a:r>
          </a:p>
          <a:p>
            <a:pPr lvl="1"/>
            <a:r>
              <a:rPr lang="en-US" dirty="0"/>
              <a:t>Think about Land Use. This was a big deal in the CFFL – IT NO LONGER IS NECESSARY unless you are looking for “specific use” properties.</a:t>
            </a:r>
          </a:p>
          <a:p>
            <a:pPr lvl="1"/>
            <a:r>
              <a:rPr lang="en-US" dirty="0"/>
              <a:t>Review the properties in the preview feature.</a:t>
            </a:r>
          </a:p>
          <a:p>
            <a:r>
              <a:rPr lang="en-US" dirty="0"/>
              <a:t>Download the dataset.</a:t>
            </a:r>
          </a:p>
          <a:p>
            <a:endParaRPr lang="en-US" dirty="0"/>
          </a:p>
          <a:p>
            <a:pPr lvl="1"/>
            <a:endParaRPr lang="en-US" dirty="0"/>
          </a:p>
          <a:p>
            <a:endParaRPr lang="en-US" dirty="0"/>
          </a:p>
          <a:p>
            <a:endParaRPr lang="en-US" dirty="0"/>
          </a:p>
        </p:txBody>
      </p:sp>
    </p:spTree>
    <p:extLst>
      <p:ext uri="{BB962C8B-B14F-4D97-AF65-F5344CB8AC3E}">
        <p14:creationId xmlns:p14="http://schemas.microsoft.com/office/powerpoint/2010/main" val="61382258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DE4C6F-052F-45E3-919E-3860FF657DA3}"/>
              </a:ext>
            </a:extLst>
          </p:cNvPr>
          <p:cNvSpPr>
            <a:spLocks noGrp="1"/>
          </p:cNvSpPr>
          <p:nvPr>
            <p:ph type="title"/>
          </p:nvPr>
        </p:nvSpPr>
        <p:spPr>
          <a:xfrm>
            <a:off x="677333" y="391884"/>
            <a:ext cx="8606003" cy="778419"/>
          </a:xfrm>
        </p:spPr>
        <p:txBody>
          <a:bodyPr>
            <a:normAutofit/>
          </a:bodyPr>
          <a:lstStyle/>
          <a:p>
            <a:pPr algn="ctr"/>
            <a:r>
              <a:rPr lang="en-US" sz="2800" dirty="0">
                <a:solidFill>
                  <a:schemeClr val="tx1"/>
                </a:solidFill>
              </a:rPr>
              <a:t>DataTree to Create a Direct Mail Offer Campaign</a:t>
            </a:r>
          </a:p>
        </p:txBody>
      </p:sp>
      <p:sp>
        <p:nvSpPr>
          <p:cNvPr id="3" name="Content Placeholder 2">
            <a:extLst>
              <a:ext uri="{FF2B5EF4-FFF2-40B4-BE49-F238E27FC236}">
                <a16:creationId xmlns:a16="http://schemas.microsoft.com/office/drawing/2014/main" id="{618CB0D9-04A5-4A28-84D1-1EF484F696BE}"/>
              </a:ext>
            </a:extLst>
          </p:cNvPr>
          <p:cNvSpPr>
            <a:spLocks noGrp="1"/>
          </p:cNvSpPr>
          <p:nvPr>
            <p:ph idx="1"/>
          </p:nvPr>
        </p:nvSpPr>
        <p:spPr>
          <a:xfrm>
            <a:off x="677333" y="1283516"/>
            <a:ext cx="9032724" cy="5465627"/>
          </a:xfrm>
        </p:spPr>
        <p:txBody>
          <a:bodyPr>
            <a:normAutofit lnSpcReduction="10000"/>
          </a:bodyPr>
          <a:lstStyle/>
          <a:p>
            <a:r>
              <a:rPr lang="en-US" dirty="0"/>
              <a:t>At this point you have the raw data and its perfect. What we do here with it can be magic or tragic. If you are not Excel proficient, google “</a:t>
            </a:r>
            <a:r>
              <a:rPr lang="en-US" dirty="0" err="1"/>
              <a:t>WallStreetPrep</a:t>
            </a:r>
            <a:r>
              <a:rPr lang="en-US" dirty="0"/>
              <a:t>.” This is an amazing $40 course that will get you to lose your mouse and learn the short cut keys.</a:t>
            </a:r>
          </a:p>
          <a:p>
            <a:r>
              <a:rPr lang="en-US" dirty="0"/>
              <a:t>Change the file type from .csv to .xlsx. This allows the raw data to host formatting for colors and calculations. If you don’t do this, it won’t save your formatting/colors and calculations. You’ll need to start over each time you open the file.</a:t>
            </a:r>
          </a:p>
          <a:p>
            <a:r>
              <a:rPr lang="en-US" dirty="0"/>
              <a:t>Insert two blank rows 1 &amp; 2.</a:t>
            </a:r>
          </a:p>
          <a:p>
            <a:pPr lvl="1"/>
            <a:r>
              <a:rPr lang="en-US" dirty="0"/>
              <a:t>Row 1 will be the origin of the data (where the data comes from).</a:t>
            </a:r>
          </a:p>
          <a:p>
            <a:pPr lvl="1"/>
            <a:r>
              <a:rPr lang="en-US" dirty="0"/>
              <a:t>Row 2 will be the mail merge field label for Offers2owners.com. Green colored fields will be used in the O2O mail merge. Blue fields are for pricing (leave those alone for now).</a:t>
            </a:r>
          </a:p>
          <a:p>
            <a:r>
              <a:rPr lang="en-US" dirty="0"/>
              <a:t>Insert blank columns from A to AN</a:t>
            </a:r>
          </a:p>
          <a:p>
            <a:r>
              <a:rPr lang="en-US" dirty="0"/>
              <a:t>Label columns (rows 1 &amp; 2) like the spreadsheet provided (copy and paste is appropriate).</a:t>
            </a:r>
          </a:p>
          <a:p>
            <a:pPr lvl="1"/>
            <a:r>
              <a:rPr lang="en-US" dirty="0"/>
              <a:t>For column colors, I use I use color red for manual input columns (fields) and black for calculations.</a:t>
            </a:r>
          </a:p>
          <a:p>
            <a:endParaRPr lang="en-US" dirty="0"/>
          </a:p>
        </p:txBody>
      </p:sp>
    </p:spTree>
    <p:extLst>
      <p:ext uri="{BB962C8B-B14F-4D97-AF65-F5344CB8AC3E}">
        <p14:creationId xmlns:p14="http://schemas.microsoft.com/office/powerpoint/2010/main" val="225222984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DE4C6F-052F-45E3-919E-3860FF657DA3}"/>
              </a:ext>
            </a:extLst>
          </p:cNvPr>
          <p:cNvSpPr>
            <a:spLocks noGrp="1"/>
          </p:cNvSpPr>
          <p:nvPr>
            <p:ph type="title"/>
          </p:nvPr>
        </p:nvSpPr>
        <p:spPr>
          <a:xfrm>
            <a:off x="677333" y="391884"/>
            <a:ext cx="8606003" cy="778419"/>
          </a:xfrm>
        </p:spPr>
        <p:txBody>
          <a:bodyPr>
            <a:normAutofit/>
          </a:bodyPr>
          <a:lstStyle/>
          <a:p>
            <a:pPr algn="ctr"/>
            <a:r>
              <a:rPr lang="en-US" sz="2800" dirty="0">
                <a:solidFill>
                  <a:schemeClr val="tx1"/>
                </a:solidFill>
              </a:rPr>
              <a:t>DataTree to Create a Direct Mail Offer Campaign</a:t>
            </a:r>
          </a:p>
        </p:txBody>
      </p:sp>
      <p:sp>
        <p:nvSpPr>
          <p:cNvPr id="3" name="Content Placeholder 2">
            <a:extLst>
              <a:ext uri="{FF2B5EF4-FFF2-40B4-BE49-F238E27FC236}">
                <a16:creationId xmlns:a16="http://schemas.microsoft.com/office/drawing/2014/main" id="{618CB0D9-04A5-4A28-84D1-1EF484F696BE}"/>
              </a:ext>
            </a:extLst>
          </p:cNvPr>
          <p:cNvSpPr>
            <a:spLocks noGrp="1"/>
          </p:cNvSpPr>
          <p:nvPr>
            <p:ph idx="1"/>
          </p:nvPr>
        </p:nvSpPr>
        <p:spPr>
          <a:xfrm>
            <a:off x="677333" y="1283516"/>
            <a:ext cx="9032724" cy="5465627"/>
          </a:xfrm>
        </p:spPr>
        <p:txBody>
          <a:bodyPr>
            <a:normAutofit/>
          </a:bodyPr>
          <a:lstStyle/>
          <a:p>
            <a:r>
              <a:rPr lang="en-US" dirty="0"/>
              <a:t>Copy rows 3 – 5 from the template spread sheet provided into your Excel file.</a:t>
            </a:r>
          </a:p>
          <a:p>
            <a:r>
              <a:rPr lang="en-US" dirty="0"/>
              <a:t>AT THE TIME OF RECORDING THIS VIDEO, THEY WILL LINE UP PERFECTLY AND PULL DATA FROM THE RAW DATA COLUMNS TO THE RIGHT OF YOUR WORKING DATA AREA. This is in all caps for a reason. DataTree ( and all data tools/companies) make changes in the name of improvement frequently. So while all of the data lines up perfectly now, it will change. So please learn the what where and how this mailer template works. Spend hours or days on this.</a:t>
            </a:r>
          </a:p>
          <a:p>
            <a:r>
              <a:rPr lang="en-US" dirty="0"/>
              <a:t>Change the red data from our data to yours; so Jill </a:t>
            </a:r>
            <a:r>
              <a:rPr lang="en-US" dirty="0" err="1"/>
              <a:t>DeWit’s</a:t>
            </a:r>
            <a:r>
              <a:rPr lang="en-US" dirty="0"/>
              <a:t> name becomes your name </a:t>
            </a:r>
            <a:r>
              <a:rPr lang="en-US" dirty="0" err="1"/>
              <a:t>etc</a:t>
            </a:r>
            <a:r>
              <a:rPr lang="en-US" dirty="0"/>
              <a:t>…</a:t>
            </a:r>
          </a:p>
          <a:p>
            <a:r>
              <a:rPr lang="en-US" dirty="0"/>
              <a:t>Test for reason. Check to see the data in the black colored data set is pulling correctly from the raw data from columns AO to the end of the dataset (column JN in this case). </a:t>
            </a:r>
          </a:p>
          <a:p>
            <a:pPr lvl="1"/>
            <a:r>
              <a:rPr lang="en-US" dirty="0"/>
              <a:t>Row 1 will be the origin of the data (where the data comes from).</a:t>
            </a:r>
          </a:p>
          <a:p>
            <a:pPr lvl="1"/>
            <a:r>
              <a:rPr lang="en-US" dirty="0"/>
              <a:t>Row 2 will be the mail merge field label for Offers2owners.com. Green colored fields will be used in the O2O mail merge. Blue fields are for pricing (leave those alone for now).</a:t>
            </a:r>
          </a:p>
        </p:txBody>
      </p:sp>
    </p:spTree>
    <p:extLst>
      <p:ext uri="{BB962C8B-B14F-4D97-AF65-F5344CB8AC3E}">
        <p14:creationId xmlns:p14="http://schemas.microsoft.com/office/powerpoint/2010/main" val="425395616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DE4C6F-052F-45E3-919E-3860FF657DA3}"/>
              </a:ext>
            </a:extLst>
          </p:cNvPr>
          <p:cNvSpPr>
            <a:spLocks noGrp="1"/>
          </p:cNvSpPr>
          <p:nvPr>
            <p:ph type="title"/>
          </p:nvPr>
        </p:nvSpPr>
        <p:spPr>
          <a:xfrm>
            <a:off x="677333" y="391884"/>
            <a:ext cx="8606003" cy="778419"/>
          </a:xfrm>
        </p:spPr>
        <p:txBody>
          <a:bodyPr>
            <a:normAutofit/>
          </a:bodyPr>
          <a:lstStyle/>
          <a:p>
            <a:pPr algn="ctr"/>
            <a:r>
              <a:rPr lang="en-US" sz="2800" dirty="0">
                <a:solidFill>
                  <a:schemeClr val="tx1"/>
                </a:solidFill>
              </a:rPr>
              <a:t>DataTree to Create a Direct Mail Offer Campaign</a:t>
            </a:r>
          </a:p>
        </p:txBody>
      </p:sp>
      <p:sp>
        <p:nvSpPr>
          <p:cNvPr id="3" name="Content Placeholder 2">
            <a:extLst>
              <a:ext uri="{FF2B5EF4-FFF2-40B4-BE49-F238E27FC236}">
                <a16:creationId xmlns:a16="http://schemas.microsoft.com/office/drawing/2014/main" id="{618CB0D9-04A5-4A28-84D1-1EF484F696BE}"/>
              </a:ext>
            </a:extLst>
          </p:cNvPr>
          <p:cNvSpPr>
            <a:spLocks noGrp="1"/>
          </p:cNvSpPr>
          <p:nvPr>
            <p:ph idx="1"/>
          </p:nvPr>
        </p:nvSpPr>
        <p:spPr>
          <a:xfrm>
            <a:off x="677333" y="1283516"/>
            <a:ext cx="9032724" cy="5465627"/>
          </a:xfrm>
        </p:spPr>
        <p:txBody>
          <a:bodyPr>
            <a:normAutofit/>
          </a:bodyPr>
          <a:lstStyle/>
          <a:p>
            <a:r>
              <a:rPr lang="en-US" dirty="0"/>
              <a:t>Scrub data to remove exceptions:</a:t>
            </a:r>
          </a:p>
          <a:p>
            <a:pPr lvl="1"/>
            <a:r>
              <a:rPr lang="en-US" dirty="0"/>
              <a:t>Sort for </a:t>
            </a:r>
            <a:r>
              <a:rPr lang="en-US" dirty="0" err="1"/>
              <a:t>Mail_ZIP_Code</a:t>
            </a:r>
            <a:r>
              <a:rPr lang="en-US" dirty="0"/>
              <a:t> descending - Column CJ in this example.		</a:t>
            </a:r>
          </a:p>
          <a:p>
            <a:pPr lvl="1"/>
            <a:r>
              <a:rPr lang="en-US" dirty="0"/>
              <a:t>Remove international or incomplete zip codes (delete the entire row – they won’t get an offer).</a:t>
            </a:r>
          </a:p>
          <a:p>
            <a:pPr lvl="1"/>
            <a:r>
              <a:rPr lang="en-US" dirty="0"/>
              <a:t>Insert “’0” before east coast zip codes (i.e. 3746 changes to '03746 to yield 03746).</a:t>
            </a:r>
          </a:p>
          <a:p>
            <a:pPr lvl="1"/>
            <a:r>
              <a:rPr lang="en-US" sz="18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Sort for </a:t>
            </a:r>
            <a:r>
              <a:rPr lang="en-US" sz="1800" dirty="0" err="1">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Mail_State</a:t>
            </a:r>
            <a:r>
              <a:rPr lang="en-US" sz="18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or Column CI in this example ascending.</a:t>
            </a:r>
          </a:p>
          <a:p>
            <a:pPr lvl="2"/>
            <a:r>
              <a:rPr lang="en-US" dirty="0">
                <a:solidFill>
                  <a:srgbClr val="000000"/>
                </a:solidFill>
                <a:effectLst/>
                <a:latin typeface="Calibri" panose="020F0502020204030204" pitchFamily="34" charset="0"/>
                <a:ea typeface="Times New Roman" panose="02020603050405020304" pitchFamily="18" charset="0"/>
              </a:rPr>
              <a:t>Remove International Addresses or anything that doesn’t make sense (test for reason).</a:t>
            </a:r>
          </a:p>
          <a:p>
            <a:pPr lvl="1"/>
            <a:r>
              <a:rPr lang="en-US" dirty="0">
                <a:solidFill>
                  <a:srgbClr val="000000"/>
                </a:solidFill>
                <a:effectLst/>
                <a:latin typeface="Calibri" panose="020F0502020204030204" pitchFamily="34" charset="0"/>
                <a:ea typeface="Times New Roman" panose="02020603050405020304" pitchFamily="18" charset="0"/>
              </a:rPr>
              <a:t>Sort OWNER 1 FULL NAME ascending Column AO in this example.</a:t>
            </a:r>
          </a:p>
          <a:p>
            <a:pPr lvl="2"/>
            <a:r>
              <a:rPr lang="en-US" dirty="0">
                <a:solidFill>
                  <a:srgbClr val="000000"/>
                </a:solidFill>
                <a:effectLst/>
                <a:latin typeface="Calibri" panose="020F0502020204030204" pitchFamily="34" charset="0"/>
                <a:ea typeface="Times New Roman" panose="02020603050405020304" pitchFamily="18" charset="0"/>
              </a:rPr>
              <a:t>Remove Lines that contain the following text:</a:t>
            </a:r>
          </a:p>
          <a:p>
            <a:pPr lvl="3"/>
            <a:r>
              <a:rPr lang="en-US" dirty="0">
                <a:solidFill>
                  <a:srgbClr val="000000"/>
                </a:solidFill>
                <a:effectLst/>
                <a:latin typeface="Calibri" panose="020F0502020204030204" pitchFamily="34" charset="0"/>
                <a:ea typeface="Times New Roman" panose="02020603050405020304" pitchFamily="18" charset="0"/>
              </a:rPr>
              <a:t>Airport, Auth, Authority, Board, Cemetery, College, Coop (not cooper), Cooperative, County, District, Education, electric, Elem, Elementary, Fairground, Forestry, Habitat, Home for, Homeowners, Hospital, Housing, Memory, Nat, National, Rail, Railway, School, Town of, Transit, U_S_A, Unified, United States, University, USA (not Susan), Utility, Utilities, Waste, Forest, Water, City </a:t>
            </a:r>
            <a:r>
              <a:rPr lang="en-US" b="1" i="1" dirty="0">
                <a:solidFill>
                  <a:srgbClr val="000000"/>
                </a:solidFill>
                <a:effectLst/>
                <a:latin typeface="Calibri" panose="020F0502020204030204" pitchFamily="34" charset="0"/>
                <a:ea typeface="Times New Roman" panose="02020603050405020304" pitchFamily="18" charset="0"/>
              </a:rPr>
              <a:t>and many </a:t>
            </a:r>
            <a:r>
              <a:rPr lang="en-US" b="1" i="1" dirty="0" err="1">
                <a:solidFill>
                  <a:srgbClr val="000000"/>
                </a:solidFill>
                <a:effectLst/>
                <a:latin typeface="Calibri" panose="020F0502020204030204" pitchFamily="34" charset="0"/>
                <a:ea typeface="Times New Roman" panose="02020603050405020304" pitchFamily="18" charset="0"/>
              </a:rPr>
              <a:t>many</a:t>
            </a:r>
            <a:r>
              <a:rPr lang="en-US" b="1" i="1" dirty="0">
                <a:solidFill>
                  <a:srgbClr val="000000"/>
                </a:solidFill>
                <a:effectLst/>
                <a:latin typeface="Calibri" panose="020F0502020204030204" pitchFamily="34" charset="0"/>
                <a:ea typeface="Times New Roman" panose="02020603050405020304" pitchFamily="18" charset="0"/>
              </a:rPr>
              <a:t> </a:t>
            </a:r>
            <a:r>
              <a:rPr lang="en-US" b="1" i="1" dirty="0" err="1">
                <a:solidFill>
                  <a:srgbClr val="000000"/>
                </a:solidFill>
                <a:effectLst/>
                <a:latin typeface="Calibri" panose="020F0502020204030204" pitchFamily="34" charset="0"/>
                <a:ea typeface="Times New Roman" panose="02020603050405020304" pitchFamily="18" charset="0"/>
              </a:rPr>
              <a:t>many</a:t>
            </a:r>
            <a:r>
              <a:rPr lang="en-US" b="1" i="1" dirty="0">
                <a:solidFill>
                  <a:srgbClr val="000000"/>
                </a:solidFill>
                <a:effectLst/>
                <a:latin typeface="Calibri" panose="020F0502020204030204" pitchFamily="34" charset="0"/>
                <a:ea typeface="Times New Roman" panose="02020603050405020304" pitchFamily="18" charset="0"/>
              </a:rPr>
              <a:t> more custom to your mailer.</a:t>
            </a:r>
          </a:p>
          <a:p>
            <a:pPr lvl="1"/>
            <a:r>
              <a:rPr lang="en-US" dirty="0">
                <a:solidFill>
                  <a:srgbClr val="000000"/>
                </a:solidFill>
                <a:effectLst/>
                <a:latin typeface="Calibri" panose="020F0502020204030204" pitchFamily="34" charset="0"/>
                <a:ea typeface="Times New Roman" panose="02020603050405020304" pitchFamily="18" charset="0"/>
              </a:rPr>
              <a:t>Now for pricing…</a:t>
            </a:r>
          </a:p>
        </p:txBody>
      </p:sp>
    </p:spTree>
    <p:extLst>
      <p:ext uri="{BB962C8B-B14F-4D97-AF65-F5344CB8AC3E}">
        <p14:creationId xmlns:p14="http://schemas.microsoft.com/office/powerpoint/2010/main" val="271543489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AF44C8-A12B-4D0F-8F2E-298CBDC7A81B}"/>
              </a:ext>
            </a:extLst>
          </p:cNvPr>
          <p:cNvSpPr>
            <a:spLocks noGrp="1"/>
          </p:cNvSpPr>
          <p:nvPr>
            <p:ph type="ctrTitle"/>
          </p:nvPr>
        </p:nvSpPr>
        <p:spPr>
          <a:xfrm>
            <a:off x="592183" y="2447109"/>
            <a:ext cx="9213668" cy="1603728"/>
          </a:xfrm>
        </p:spPr>
        <p:txBody>
          <a:bodyPr/>
          <a:lstStyle/>
          <a:p>
            <a:r>
              <a:rPr lang="en-US" sz="4800" dirty="0">
                <a:solidFill>
                  <a:schemeClr val="tx1"/>
                </a:solidFill>
              </a:rPr>
              <a:t>Pricing Your Mailer</a:t>
            </a:r>
          </a:p>
        </p:txBody>
      </p:sp>
      <p:sp>
        <p:nvSpPr>
          <p:cNvPr id="3" name="Subtitle 2">
            <a:extLst>
              <a:ext uri="{FF2B5EF4-FFF2-40B4-BE49-F238E27FC236}">
                <a16:creationId xmlns:a16="http://schemas.microsoft.com/office/drawing/2014/main" id="{32219891-6460-49C0-A570-0017E35CDACB}"/>
              </a:ext>
            </a:extLst>
          </p:cNvPr>
          <p:cNvSpPr>
            <a:spLocks noGrp="1"/>
          </p:cNvSpPr>
          <p:nvPr>
            <p:ph type="subTitle" idx="1"/>
          </p:nvPr>
        </p:nvSpPr>
        <p:spPr>
          <a:xfrm>
            <a:off x="1088571" y="4476206"/>
            <a:ext cx="8717280" cy="670560"/>
          </a:xfrm>
        </p:spPr>
        <p:txBody>
          <a:bodyPr>
            <a:normAutofit/>
          </a:bodyPr>
          <a:lstStyle/>
          <a:p>
            <a:r>
              <a:rPr lang="en-US" sz="2800" dirty="0"/>
              <a:t>A step-by-step instructional video</a:t>
            </a:r>
          </a:p>
          <a:p>
            <a:endParaRPr lang="en-US" sz="2800" dirty="0"/>
          </a:p>
        </p:txBody>
      </p:sp>
    </p:spTree>
    <p:extLst>
      <p:ext uri="{BB962C8B-B14F-4D97-AF65-F5344CB8AC3E}">
        <p14:creationId xmlns:p14="http://schemas.microsoft.com/office/powerpoint/2010/main" val="418874972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DE4C6F-052F-45E3-919E-3860FF657DA3}"/>
              </a:ext>
            </a:extLst>
          </p:cNvPr>
          <p:cNvSpPr>
            <a:spLocks noGrp="1"/>
          </p:cNvSpPr>
          <p:nvPr>
            <p:ph type="title"/>
          </p:nvPr>
        </p:nvSpPr>
        <p:spPr>
          <a:xfrm>
            <a:off x="677333" y="391884"/>
            <a:ext cx="8606003" cy="778419"/>
          </a:xfrm>
        </p:spPr>
        <p:txBody>
          <a:bodyPr>
            <a:normAutofit/>
          </a:bodyPr>
          <a:lstStyle/>
          <a:p>
            <a:pPr algn="ctr"/>
            <a:r>
              <a:rPr lang="en-US" sz="2800" dirty="0">
                <a:solidFill>
                  <a:schemeClr val="tx1"/>
                </a:solidFill>
              </a:rPr>
              <a:t>DataTree to Create a Direct Mail Offer Campaign</a:t>
            </a:r>
          </a:p>
        </p:txBody>
      </p:sp>
      <p:sp>
        <p:nvSpPr>
          <p:cNvPr id="3" name="Content Placeholder 2">
            <a:extLst>
              <a:ext uri="{FF2B5EF4-FFF2-40B4-BE49-F238E27FC236}">
                <a16:creationId xmlns:a16="http://schemas.microsoft.com/office/drawing/2014/main" id="{618CB0D9-04A5-4A28-84D1-1EF484F696BE}"/>
              </a:ext>
            </a:extLst>
          </p:cNvPr>
          <p:cNvSpPr>
            <a:spLocks noGrp="1"/>
          </p:cNvSpPr>
          <p:nvPr>
            <p:ph idx="1"/>
          </p:nvPr>
        </p:nvSpPr>
        <p:spPr>
          <a:xfrm>
            <a:off x="677333" y="1283516"/>
            <a:ext cx="9032724" cy="5465627"/>
          </a:xfrm>
        </p:spPr>
        <p:txBody>
          <a:bodyPr>
            <a:normAutofit/>
          </a:bodyPr>
          <a:lstStyle/>
          <a:p>
            <a:r>
              <a:rPr lang="en-US" dirty="0"/>
              <a:t>Pricing:</a:t>
            </a:r>
          </a:p>
          <a:p>
            <a:pPr lvl="1"/>
            <a:r>
              <a:rPr lang="en-US" dirty="0"/>
              <a:t>We have a saying in the Land Academy Advanced Group and in Career Path: “</a:t>
            </a:r>
            <a:r>
              <a:rPr lang="en-US" b="1" i="1" dirty="0"/>
              <a:t>All conversations lead to pricing.</a:t>
            </a:r>
            <a:r>
              <a:rPr lang="en-US" dirty="0"/>
              <a:t>” Accurate pricing separates those who choose to do this as a career from hobbyists. </a:t>
            </a:r>
          </a:p>
          <a:p>
            <a:pPr lvl="1"/>
            <a:r>
              <a:rPr lang="en-US" b="1" i="1" dirty="0"/>
              <a:t>This can’t be automated</a:t>
            </a:r>
            <a:r>
              <a:rPr lang="en-US" dirty="0"/>
              <a:t> with any accuracy (as you will see in the demo in this chapter). there who automate this and you may have success using them once or twice like you have success pulling a slot machine handle once-in-a-while. But it won’t last. There are too many variables and these programs almost always over price mailers or lack sufficient data to be accurate. </a:t>
            </a:r>
          </a:p>
          <a:p>
            <a:pPr lvl="2"/>
            <a:r>
              <a:rPr lang="en-US" dirty="0"/>
              <a:t>I’ve spent hundreds of thousands of dollars on tech developers to create a tool called LandAcademy Auto-Pricing only to terminate the project due to its lack of accuracy.</a:t>
            </a:r>
          </a:p>
          <a:p>
            <a:pPr lvl="1"/>
            <a:r>
              <a:rPr lang="en-US" dirty="0"/>
              <a:t>Please keep in mind that up to about two years ago, we priced entire counties and acreage sizes by taking an average of the sold price per acre and discounting it for our mailer.</a:t>
            </a:r>
          </a:p>
          <a:p>
            <a:pPr lvl="1"/>
            <a:r>
              <a:rPr lang="en-US" dirty="0"/>
              <a:t>Its 2022…</a:t>
            </a:r>
          </a:p>
        </p:txBody>
      </p:sp>
    </p:spTree>
    <p:extLst>
      <p:ext uri="{BB962C8B-B14F-4D97-AF65-F5344CB8AC3E}">
        <p14:creationId xmlns:p14="http://schemas.microsoft.com/office/powerpoint/2010/main" val="148161929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DE4C6F-052F-45E3-919E-3860FF657DA3}"/>
              </a:ext>
            </a:extLst>
          </p:cNvPr>
          <p:cNvSpPr>
            <a:spLocks noGrp="1"/>
          </p:cNvSpPr>
          <p:nvPr>
            <p:ph type="title"/>
          </p:nvPr>
        </p:nvSpPr>
        <p:spPr>
          <a:xfrm>
            <a:off x="677333" y="391884"/>
            <a:ext cx="8606003" cy="778419"/>
          </a:xfrm>
        </p:spPr>
        <p:txBody>
          <a:bodyPr>
            <a:normAutofit/>
          </a:bodyPr>
          <a:lstStyle/>
          <a:p>
            <a:pPr algn="ctr"/>
            <a:r>
              <a:rPr lang="en-US" sz="2800" dirty="0">
                <a:solidFill>
                  <a:schemeClr val="tx1"/>
                </a:solidFill>
              </a:rPr>
              <a:t>DataTree to Create a Direct Mail Offer Campaign</a:t>
            </a:r>
          </a:p>
        </p:txBody>
      </p:sp>
      <p:sp>
        <p:nvSpPr>
          <p:cNvPr id="3" name="Content Placeholder 2">
            <a:extLst>
              <a:ext uri="{FF2B5EF4-FFF2-40B4-BE49-F238E27FC236}">
                <a16:creationId xmlns:a16="http://schemas.microsoft.com/office/drawing/2014/main" id="{618CB0D9-04A5-4A28-84D1-1EF484F696BE}"/>
              </a:ext>
            </a:extLst>
          </p:cNvPr>
          <p:cNvSpPr>
            <a:spLocks noGrp="1"/>
          </p:cNvSpPr>
          <p:nvPr>
            <p:ph idx="1"/>
          </p:nvPr>
        </p:nvSpPr>
        <p:spPr>
          <a:xfrm>
            <a:off x="677333" y="1283516"/>
            <a:ext cx="9032724" cy="5465627"/>
          </a:xfrm>
        </p:spPr>
        <p:txBody>
          <a:bodyPr>
            <a:noAutofit/>
          </a:bodyPr>
          <a:lstStyle/>
          <a:p>
            <a:r>
              <a:rPr lang="en-US" sz="1600" dirty="0"/>
              <a:t>Recent availability and prevalence of data have allowed us to improve mailer pricing from county-wide pricing to zip code or APN level pricing. This was made possible/feasible only a few years ago. </a:t>
            </a:r>
          </a:p>
          <a:p>
            <a:r>
              <a:rPr lang="en-US" sz="1600" dirty="0"/>
              <a:t>Zip code / APN pricing is more accurate due property similarity vs. county-wide pricing. Assessors and USPS assign new areas based on like-kind growth (in general).</a:t>
            </a:r>
          </a:p>
          <a:p>
            <a:r>
              <a:rPr lang="en-US" sz="1600" dirty="0"/>
              <a:t>Back to your dataset…</a:t>
            </a:r>
          </a:p>
          <a:p>
            <a:r>
              <a:rPr lang="en-US" sz="1600" dirty="0"/>
              <a:t>There are four steps to accurate pricing:</a:t>
            </a:r>
          </a:p>
          <a:p>
            <a:pPr lvl="1"/>
            <a:r>
              <a:rPr lang="en-US" sz="1400" dirty="0"/>
              <a:t>1) Get the Situs Zip Code from GPS coordinates in the DataTree data (this is one of the main reasons we don’t use RealQuest any longer). We use </a:t>
            </a:r>
            <a:r>
              <a:rPr lang="en-US" sz="1400" b="1" i="1" dirty="0"/>
              <a:t>geocod.io </a:t>
            </a:r>
            <a:r>
              <a:rPr lang="en-US" sz="1400" dirty="0"/>
              <a:t>at the moment. This populates blue column AD in this example.</a:t>
            </a:r>
          </a:p>
          <a:p>
            <a:pPr lvl="1"/>
            <a:r>
              <a:rPr lang="en-US" sz="1400" dirty="0"/>
              <a:t>2) Scrape Zillow (or whatever site is appropriate at the time of our viewing of this video) for the Real Price Per Acre (Real PPA in column AP in this example). We use </a:t>
            </a:r>
            <a:r>
              <a:rPr lang="en-US" sz="1400" b="1" i="1" dirty="0" err="1"/>
              <a:t>WebHarvy</a:t>
            </a:r>
            <a:r>
              <a:rPr lang="en-US" sz="1400" dirty="0"/>
              <a:t> to scrape at the moment. This populates Column AE in this example.</a:t>
            </a:r>
          </a:p>
          <a:p>
            <a:pPr lvl="1"/>
            <a:r>
              <a:rPr lang="en-US" sz="1400" dirty="0"/>
              <a:t>3) Set your price based on the Real PPA. Said another way; discount your offer price from the retail value of the land price per acre as you deem appropriate. Do you want to offer $10K for a property that is worth $10K or do you want to offer $5K for profitable resale? This percentage in column AG sets the price that will go in the mailer reflected in column O in this example which is calculated automatically in this example.</a:t>
            </a:r>
          </a:p>
          <a:p>
            <a:pPr lvl="1"/>
            <a:r>
              <a:rPr lang="en-US" sz="1400" dirty="0"/>
              <a:t>4) Test for Reason. Randomly choose 20+ lines of data. If the offer is signed and sent back with current pricing, would you buy it? </a:t>
            </a:r>
          </a:p>
          <a:p>
            <a:pPr lvl="1"/>
            <a:endParaRPr lang="en-US" sz="1400" dirty="0"/>
          </a:p>
        </p:txBody>
      </p:sp>
    </p:spTree>
    <p:extLst>
      <p:ext uri="{BB962C8B-B14F-4D97-AF65-F5344CB8AC3E}">
        <p14:creationId xmlns:p14="http://schemas.microsoft.com/office/powerpoint/2010/main" val="191360138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DE4C6F-052F-45E3-919E-3860FF657DA3}"/>
              </a:ext>
            </a:extLst>
          </p:cNvPr>
          <p:cNvSpPr>
            <a:spLocks noGrp="1"/>
          </p:cNvSpPr>
          <p:nvPr>
            <p:ph type="title"/>
          </p:nvPr>
        </p:nvSpPr>
        <p:spPr>
          <a:xfrm>
            <a:off x="677333" y="391884"/>
            <a:ext cx="8606003" cy="778419"/>
          </a:xfrm>
        </p:spPr>
        <p:txBody>
          <a:bodyPr>
            <a:normAutofit/>
          </a:bodyPr>
          <a:lstStyle/>
          <a:p>
            <a:pPr algn="ctr"/>
            <a:r>
              <a:rPr lang="en-US" sz="2800" dirty="0">
                <a:solidFill>
                  <a:schemeClr val="tx1"/>
                </a:solidFill>
              </a:rPr>
              <a:t>DataTree to Create a Direct Mail Offer Campaign</a:t>
            </a:r>
          </a:p>
        </p:txBody>
      </p:sp>
      <p:sp>
        <p:nvSpPr>
          <p:cNvPr id="3" name="Content Placeholder 2">
            <a:extLst>
              <a:ext uri="{FF2B5EF4-FFF2-40B4-BE49-F238E27FC236}">
                <a16:creationId xmlns:a16="http://schemas.microsoft.com/office/drawing/2014/main" id="{618CB0D9-04A5-4A28-84D1-1EF484F696BE}"/>
              </a:ext>
            </a:extLst>
          </p:cNvPr>
          <p:cNvSpPr>
            <a:spLocks noGrp="1"/>
          </p:cNvSpPr>
          <p:nvPr>
            <p:ph idx="1"/>
          </p:nvPr>
        </p:nvSpPr>
        <p:spPr>
          <a:xfrm>
            <a:off x="677333" y="1283516"/>
            <a:ext cx="9032724" cy="5465627"/>
          </a:xfrm>
        </p:spPr>
        <p:txBody>
          <a:bodyPr>
            <a:noAutofit/>
          </a:bodyPr>
          <a:lstStyle/>
          <a:p>
            <a:r>
              <a:rPr lang="en-US" sz="1600" dirty="0"/>
              <a:t>3creating a huge .pdf document that will be printed out and stuffed in envelopes and sent in the USPS mail is the same in previous programs.</a:t>
            </a:r>
          </a:p>
          <a:p>
            <a:r>
              <a:rPr lang="en-US" sz="1600" dirty="0"/>
              <a:t>We set up Offers2Owners.com to do this task for you included in the price.</a:t>
            </a:r>
          </a:p>
          <a:p>
            <a:r>
              <a:rPr lang="en-US" sz="1600" dirty="0"/>
              <a:t>Review the MS Word template on the 020 site. If you have no changes, simply upload your excel sheet to 020 and they will do the rest.</a:t>
            </a:r>
          </a:p>
          <a:p>
            <a:r>
              <a:rPr lang="en-US" sz="1400" dirty="0"/>
              <a:t>313</a:t>
            </a:r>
          </a:p>
        </p:txBody>
      </p:sp>
    </p:spTree>
    <p:extLst>
      <p:ext uri="{BB962C8B-B14F-4D97-AF65-F5344CB8AC3E}">
        <p14:creationId xmlns:p14="http://schemas.microsoft.com/office/powerpoint/2010/main" val="55421901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AF44C8-A12B-4D0F-8F2E-298CBDC7A81B}"/>
              </a:ext>
            </a:extLst>
          </p:cNvPr>
          <p:cNvSpPr>
            <a:spLocks noGrp="1"/>
          </p:cNvSpPr>
          <p:nvPr>
            <p:ph type="ctrTitle"/>
          </p:nvPr>
        </p:nvSpPr>
        <p:spPr>
          <a:xfrm>
            <a:off x="592183" y="278674"/>
            <a:ext cx="9213668" cy="6069875"/>
          </a:xfrm>
        </p:spPr>
        <p:txBody>
          <a:bodyPr/>
          <a:lstStyle/>
          <a:p>
            <a:pPr marL="0" marR="0" lvl="0" indent="0" algn="ctr" defTabSz="457200" rtl="0" eaLnBrk="1" fontAlgn="ctr" latinLnBrk="0" hangingPunct="1">
              <a:lnSpc>
                <a:spcPct val="100000"/>
              </a:lnSpc>
              <a:spcBef>
                <a:spcPts val="0"/>
              </a:spcBef>
              <a:spcAft>
                <a:spcPts val="0"/>
              </a:spcAft>
              <a:buClrTx/>
              <a:buSzTx/>
              <a:buFontTx/>
              <a:buNone/>
              <a:tabLst/>
              <a:defRPr/>
            </a:pPr>
            <a:r>
              <a:rPr lang="en-US" sz="2800" dirty="0">
                <a:solidFill>
                  <a:schemeClr val="tx1"/>
                </a:solidFill>
              </a:rPr>
              <a:t>Brief History of First American Title</a:t>
            </a:r>
            <a:br>
              <a:rPr lang="en-US" sz="2800" dirty="0">
                <a:solidFill>
                  <a:schemeClr val="tx1"/>
                </a:solidFill>
              </a:rPr>
            </a:br>
            <a:br>
              <a:rPr lang="en-US" sz="2800" dirty="0">
                <a:solidFill>
                  <a:schemeClr val="tx1"/>
                </a:solidFill>
              </a:rPr>
            </a:br>
            <a:r>
              <a:rPr lang="en-US" sz="2800" dirty="0">
                <a:solidFill>
                  <a:schemeClr val="tx1"/>
                </a:solidFill>
              </a:rPr>
              <a:t>Supplement to the other Land and House Academy Education Programs.</a:t>
            </a:r>
            <a:br>
              <a:rPr lang="en-US" sz="2800" dirty="0">
                <a:solidFill>
                  <a:schemeClr val="tx1"/>
                </a:solidFill>
              </a:rPr>
            </a:br>
            <a:br>
              <a:rPr lang="en-US" sz="2800" dirty="0">
                <a:solidFill>
                  <a:schemeClr val="tx1"/>
                </a:solidFill>
              </a:rPr>
            </a:br>
            <a:r>
              <a:rPr lang="en-US" sz="2800" dirty="0">
                <a:solidFill>
                  <a:schemeClr val="tx1"/>
                </a:solidFill>
              </a:rPr>
              <a:t>Why DataTree?</a:t>
            </a:r>
            <a:br>
              <a:rPr lang="en-US" sz="2800" dirty="0">
                <a:solidFill>
                  <a:schemeClr val="tx1"/>
                </a:solidFill>
              </a:rPr>
            </a:br>
            <a:br>
              <a:rPr lang="en-US" sz="2800" dirty="0">
                <a:solidFill>
                  <a:schemeClr val="tx1"/>
                </a:solidFill>
              </a:rPr>
            </a:br>
            <a:r>
              <a:rPr lang="en-US" sz="2800" dirty="0">
                <a:solidFill>
                  <a:schemeClr val="tx1"/>
                </a:solidFill>
              </a:rPr>
              <a:t>Using DataTree to Create a Blind Offer Direct Mail Campaign</a:t>
            </a:r>
            <a:br>
              <a:rPr lang="en-US" sz="2800" dirty="0">
                <a:solidFill>
                  <a:schemeClr val="tx1"/>
                </a:solidFill>
              </a:rPr>
            </a:br>
            <a:br>
              <a:rPr lang="en-US" sz="2800" dirty="0">
                <a:solidFill>
                  <a:schemeClr val="tx1"/>
                </a:solidFill>
              </a:rPr>
            </a:br>
            <a:r>
              <a:rPr lang="en-US" sz="2800" dirty="0">
                <a:solidFill>
                  <a:schemeClr val="tx1"/>
                </a:solidFill>
              </a:rPr>
              <a:t>Pricing Your Mailer</a:t>
            </a:r>
            <a:br>
              <a:rPr lang="en-US" sz="2800" dirty="0">
                <a:solidFill>
                  <a:schemeClr val="tx1"/>
                </a:solidFill>
              </a:rPr>
            </a:br>
            <a:endParaRPr lang="en-US" sz="2800" b="1" i="0" u="none" strike="noStrike" dirty="0">
              <a:solidFill>
                <a:srgbClr val="000000"/>
              </a:solidFill>
              <a:effectLst/>
              <a:latin typeface="Calibri" panose="020F0502020204030204" pitchFamily="34" charset="0"/>
            </a:endParaRPr>
          </a:p>
        </p:txBody>
      </p:sp>
    </p:spTree>
    <p:extLst>
      <p:ext uri="{BB962C8B-B14F-4D97-AF65-F5344CB8AC3E}">
        <p14:creationId xmlns:p14="http://schemas.microsoft.com/office/powerpoint/2010/main" val="335070201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AF44C8-A12B-4D0F-8F2E-298CBDC7A81B}"/>
              </a:ext>
            </a:extLst>
          </p:cNvPr>
          <p:cNvSpPr>
            <a:spLocks noGrp="1"/>
          </p:cNvSpPr>
          <p:nvPr>
            <p:ph type="ctrTitle"/>
          </p:nvPr>
        </p:nvSpPr>
        <p:spPr>
          <a:xfrm>
            <a:off x="592183" y="2447109"/>
            <a:ext cx="9213668" cy="1603728"/>
          </a:xfrm>
        </p:spPr>
        <p:txBody>
          <a:bodyPr/>
          <a:lstStyle/>
          <a:p>
            <a:r>
              <a:rPr lang="en-US" sz="4400" dirty="0">
                <a:solidFill>
                  <a:schemeClr val="tx1"/>
                </a:solidFill>
              </a:rPr>
              <a:t>Brief History of First American Title (Assessor Data Aggregation)</a:t>
            </a:r>
          </a:p>
        </p:txBody>
      </p:sp>
    </p:spTree>
    <p:extLst>
      <p:ext uri="{BB962C8B-B14F-4D97-AF65-F5344CB8AC3E}">
        <p14:creationId xmlns:p14="http://schemas.microsoft.com/office/powerpoint/2010/main" val="327513229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DE4C6F-052F-45E3-919E-3860FF657DA3}"/>
              </a:ext>
            </a:extLst>
          </p:cNvPr>
          <p:cNvSpPr>
            <a:spLocks noGrp="1"/>
          </p:cNvSpPr>
          <p:nvPr>
            <p:ph type="title"/>
          </p:nvPr>
        </p:nvSpPr>
        <p:spPr>
          <a:xfrm>
            <a:off x="677334" y="217713"/>
            <a:ext cx="8562460" cy="844733"/>
          </a:xfrm>
        </p:spPr>
        <p:txBody>
          <a:bodyPr>
            <a:noAutofit/>
          </a:bodyPr>
          <a:lstStyle/>
          <a:p>
            <a:pPr algn="ctr"/>
            <a:r>
              <a:rPr lang="en-US" sz="2800" dirty="0">
                <a:solidFill>
                  <a:schemeClr val="tx1"/>
                </a:solidFill>
              </a:rPr>
              <a:t>What Instigated Land Academy &amp; House Academy Change from Real Quest to DataTree?</a:t>
            </a:r>
          </a:p>
        </p:txBody>
      </p:sp>
      <p:sp>
        <p:nvSpPr>
          <p:cNvPr id="3" name="Content Placeholder 2">
            <a:extLst>
              <a:ext uri="{FF2B5EF4-FFF2-40B4-BE49-F238E27FC236}">
                <a16:creationId xmlns:a16="http://schemas.microsoft.com/office/drawing/2014/main" id="{618CB0D9-04A5-4A28-84D1-1EF484F696BE}"/>
              </a:ext>
            </a:extLst>
          </p:cNvPr>
          <p:cNvSpPr>
            <a:spLocks noGrp="1"/>
          </p:cNvSpPr>
          <p:nvPr>
            <p:ph idx="1"/>
          </p:nvPr>
        </p:nvSpPr>
        <p:spPr>
          <a:xfrm>
            <a:off x="568476" y="1245325"/>
            <a:ext cx="8780175" cy="5294812"/>
          </a:xfrm>
        </p:spPr>
        <p:txBody>
          <a:bodyPr>
            <a:normAutofit/>
          </a:bodyPr>
          <a:lstStyle/>
          <a:p>
            <a:r>
              <a:rPr lang="en-US" dirty="0"/>
              <a:t>CoreLogic’s RealQuest was the original aggregator of county assessor data.</a:t>
            </a:r>
          </a:p>
          <a:p>
            <a:r>
              <a:rPr lang="en-US" dirty="0"/>
              <a:t>It’s history </a:t>
            </a:r>
            <a:r>
              <a:rPr lang="en-US" b="0" i="0" dirty="0">
                <a:solidFill>
                  <a:srgbClr val="202122"/>
                </a:solidFill>
                <a:effectLst/>
                <a:latin typeface="Arial" panose="020B0604020202020204" pitchFamily="34" charset="0"/>
              </a:rPr>
              <a:t>dates back to September 1991. </a:t>
            </a:r>
            <a:r>
              <a:rPr lang="en-US" dirty="0">
                <a:solidFill>
                  <a:srgbClr val="202122"/>
                </a:solidFill>
                <a:latin typeface="Arial" panose="020B0604020202020204" pitchFamily="34" charset="0"/>
              </a:rPr>
              <a:t>Escrow agents could access data to complete real estate transactions faster and more accurately. </a:t>
            </a:r>
            <a:r>
              <a:rPr lang="en-US" dirty="0" err="1">
                <a:solidFill>
                  <a:srgbClr val="202122"/>
                </a:solidFill>
                <a:latin typeface="Arial" panose="020B0604020202020204" pitchFamily="34" charset="0"/>
              </a:rPr>
              <a:t>Corelogic</a:t>
            </a:r>
            <a:r>
              <a:rPr lang="en-US" dirty="0">
                <a:solidFill>
                  <a:srgbClr val="202122"/>
                </a:solidFill>
                <a:latin typeface="Arial" panose="020B0604020202020204" pitchFamily="34" charset="0"/>
              </a:rPr>
              <a:t> was then separated from RealQuest to focus on providing data for the insurance and oil and gas industries among others.</a:t>
            </a:r>
          </a:p>
          <a:p>
            <a:r>
              <a:rPr lang="en-US" dirty="0">
                <a:solidFill>
                  <a:srgbClr val="202122"/>
                </a:solidFill>
                <a:latin typeface="Arial" panose="020B0604020202020204" pitchFamily="34" charset="0"/>
              </a:rPr>
              <a:t>RealQuest was the only affordable and reliable option for real estate investors to utilize aggregated county assessor data until around mid 2015 (exactly when we launched Land Academy) when First American launched DataTree, a product much more robust for real estate investment.</a:t>
            </a:r>
          </a:p>
          <a:p>
            <a:r>
              <a:rPr lang="en-US" dirty="0">
                <a:solidFill>
                  <a:srgbClr val="202122"/>
                </a:solidFill>
                <a:latin typeface="Arial" panose="020B0604020202020204" pitchFamily="34" charset="0"/>
              </a:rPr>
              <a:t>We used RealQuest Pro along with our Land Academy members with incredible success to the present. Most of our members still use it with amazing results.</a:t>
            </a:r>
          </a:p>
          <a:p>
            <a:r>
              <a:rPr lang="en-US" dirty="0">
                <a:solidFill>
                  <a:srgbClr val="202122"/>
                </a:solidFill>
                <a:latin typeface="Arial" panose="020B0604020202020204" pitchFamily="34" charset="0"/>
              </a:rPr>
              <a:t>You will choose which product is best for your land or house flipping operation. We will remain licensed providers of Real Quest indefinitely.</a:t>
            </a:r>
          </a:p>
          <a:p>
            <a:endParaRPr lang="en-US" dirty="0">
              <a:solidFill>
                <a:srgbClr val="202122"/>
              </a:solidFill>
              <a:latin typeface="Arial" panose="020B0604020202020204" pitchFamily="34" charset="0"/>
            </a:endParaRPr>
          </a:p>
        </p:txBody>
      </p:sp>
    </p:spTree>
    <p:extLst>
      <p:ext uri="{BB962C8B-B14F-4D97-AF65-F5344CB8AC3E}">
        <p14:creationId xmlns:p14="http://schemas.microsoft.com/office/powerpoint/2010/main" val="316778744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DE4C6F-052F-45E3-919E-3860FF657DA3}"/>
              </a:ext>
            </a:extLst>
          </p:cNvPr>
          <p:cNvSpPr>
            <a:spLocks noGrp="1"/>
          </p:cNvSpPr>
          <p:nvPr>
            <p:ph type="title"/>
          </p:nvPr>
        </p:nvSpPr>
        <p:spPr>
          <a:xfrm>
            <a:off x="677334" y="217713"/>
            <a:ext cx="8562460" cy="844733"/>
          </a:xfrm>
        </p:spPr>
        <p:txBody>
          <a:bodyPr>
            <a:noAutofit/>
          </a:bodyPr>
          <a:lstStyle/>
          <a:p>
            <a:pPr algn="ctr"/>
            <a:r>
              <a:rPr lang="en-US" sz="2800" dirty="0">
                <a:solidFill>
                  <a:schemeClr val="tx1"/>
                </a:solidFill>
              </a:rPr>
              <a:t>What Instigated Land Academy &amp; House Academy Change from Real Quest to DataTree?</a:t>
            </a:r>
          </a:p>
        </p:txBody>
      </p:sp>
      <p:pic>
        <p:nvPicPr>
          <p:cNvPr id="5" name="Picture 4" descr="Text&#10;&#10;Description automatically generated">
            <a:extLst>
              <a:ext uri="{FF2B5EF4-FFF2-40B4-BE49-F238E27FC236}">
                <a16:creationId xmlns:a16="http://schemas.microsoft.com/office/drawing/2014/main" id="{05DBDBF9-6DAB-4F0A-B49D-0262EE9A9301}"/>
              </a:ext>
            </a:extLst>
          </p:cNvPr>
          <p:cNvPicPr>
            <a:picLocks noChangeAspect="1"/>
          </p:cNvPicPr>
          <p:nvPr/>
        </p:nvPicPr>
        <p:blipFill>
          <a:blip r:embed="rId2"/>
          <a:stretch>
            <a:fillRect/>
          </a:stretch>
        </p:blipFill>
        <p:spPr>
          <a:xfrm>
            <a:off x="543865" y="1384663"/>
            <a:ext cx="9665469" cy="5255624"/>
          </a:xfrm>
          <a:prstGeom prst="rect">
            <a:avLst/>
          </a:prstGeom>
        </p:spPr>
      </p:pic>
    </p:spTree>
    <p:extLst>
      <p:ext uri="{BB962C8B-B14F-4D97-AF65-F5344CB8AC3E}">
        <p14:creationId xmlns:p14="http://schemas.microsoft.com/office/powerpoint/2010/main" val="72802052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DE4C6F-052F-45E3-919E-3860FF657DA3}"/>
              </a:ext>
            </a:extLst>
          </p:cNvPr>
          <p:cNvSpPr>
            <a:spLocks noGrp="1"/>
          </p:cNvSpPr>
          <p:nvPr>
            <p:ph type="title"/>
          </p:nvPr>
        </p:nvSpPr>
        <p:spPr>
          <a:xfrm>
            <a:off x="677334" y="217713"/>
            <a:ext cx="8562460" cy="844733"/>
          </a:xfrm>
        </p:spPr>
        <p:txBody>
          <a:bodyPr>
            <a:normAutofit fontScale="90000"/>
          </a:bodyPr>
          <a:lstStyle/>
          <a:p>
            <a:pPr algn="ctr"/>
            <a:r>
              <a:rPr lang="en-US" dirty="0">
                <a:solidFill>
                  <a:schemeClr val="tx1"/>
                </a:solidFill>
              </a:rPr>
              <a:t>What Instigated the change from</a:t>
            </a:r>
            <a:br>
              <a:rPr lang="en-US" dirty="0">
                <a:solidFill>
                  <a:schemeClr val="tx1"/>
                </a:solidFill>
              </a:rPr>
            </a:br>
            <a:r>
              <a:rPr lang="en-US" dirty="0">
                <a:solidFill>
                  <a:schemeClr val="tx1"/>
                </a:solidFill>
              </a:rPr>
              <a:t> Real Quest to DataTree?</a:t>
            </a:r>
          </a:p>
        </p:txBody>
      </p:sp>
      <p:sp>
        <p:nvSpPr>
          <p:cNvPr id="3" name="Content Placeholder 2">
            <a:extLst>
              <a:ext uri="{FF2B5EF4-FFF2-40B4-BE49-F238E27FC236}">
                <a16:creationId xmlns:a16="http://schemas.microsoft.com/office/drawing/2014/main" id="{618CB0D9-04A5-4A28-84D1-1EF484F696BE}"/>
              </a:ext>
            </a:extLst>
          </p:cNvPr>
          <p:cNvSpPr>
            <a:spLocks noGrp="1"/>
          </p:cNvSpPr>
          <p:nvPr>
            <p:ph idx="1"/>
          </p:nvPr>
        </p:nvSpPr>
        <p:spPr>
          <a:xfrm>
            <a:off x="677334" y="1454331"/>
            <a:ext cx="8780175" cy="5294812"/>
          </a:xfrm>
        </p:spPr>
        <p:txBody>
          <a:bodyPr>
            <a:normAutofit/>
          </a:bodyPr>
          <a:lstStyle/>
          <a:p>
            <a:br>
              <a:rPr lang="en-US" dirty="0"/>
            </a:br>
            <a:endParaRPr lang="en-US" dirty="0"/>
          </a:p>
        </p:txBody>
      </p:sp>
      <p:pic>
        <p:nvPicPr>
          <p:cNvPr id="6" name="Picture 5" descr="Graphical user interface, text&#10;&#10;Description automatically generated">
            <a:extLst>
              <a:ext uri="{FF2B5EF4-FFF2-40B4-BE49-F238E27FC236}">
                <a16:creationId xmlns:a16="http://schemas.microsoft.com/office/drawing/2014/main" id="{C4D21AA8-531D-4925-9343-2662A51B3B04}"/>
              </a:ext>
            </a:extLst>
          </p:cNvPr>
          <p:cNvPicPr>
            <a:picLocks noChangeAspect="1"/>
          </p:cNvPicPr>
          <p:nvPr/>
        </p:nvPicPr>
        <p:blipFill>
          <a:blip r:embed="rId2"/>
          <a:stretch>
            <a:fillRect/>
          </a:stretch>
        </p:blipFill>
        <p:spPr>
          <a:xfrm>
            <a:off x="2734491" y="1335151"/>
            <a:ext cx="4514528" cy="5522849"/>
          </a:xfrm>
          <a:prstGeom prst="rect">
            <a:avLst/>
          </a:prstGeom>
        </p:spPr>
      </p:pic>
    </p:spTree>
    <p:extLst>
      <p:ext uri="{BB962C8B-B14F-4D97-AF65-F5344CB8AC3E}">
        <p14:creationId xmlns:p14="http://schemas.microsoft.com/office/powerpoint/2010/main" val="111035651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AF44C8-A12B-4D0F-8F2E-298CBDC7A81B}"/>
              </a:ext>
            </a:extLst>
          </p:cNvPr>
          <p:cNvSpPr>
            <a:spLocks noGrp="1"/>
          </p:cNvSpPr>
          <p:nvPr>
            <p:ph type="ctrTitle"/>
          </p:nvPr>
        </p:nvSpPr>
        <p:spPr>
          <a:xfrm>
            <a:off x="452846" y="1802674"/>
            <a:ext cx="9353005" cy="2248163"/>
          </a:xfrm>
        </p:spPr>
        <p:txBody>
          <a:bodyPr/>
          <a:lstStyle/>
          <a:p>
            <a:r>
              <a:rPr lang="en-US" sz="4800" dirty="0">
                <a:solidFill>
                  <a:schemeClr val="tx1"/>
                </a:solidFill>
              </a:rPr>
              <a:t>Supplement to the other Land and House Academy Education Programs.</a:t>
            </a:r>
          </a:p>
        </p:txBody>
      </p:sp>
    </p:spTree>
    <p:extLst>
      <p:ext uri="{BB962C8B-B14F-4D97-AF65-F5344CB8AC3E}">
        <p14:creationId xmlns:p14="http://schemas.microsoft.com/office/powerpoint/2010/main" val="316985807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DE4C6F-052F-45E3-919E-3860FF657DA3}"/>
              </a:ext>
            </a:extLst>
          </p:cNvPr>
          <p:cNvSpPr>
            <a:spLocks noGrp="1"/>
          </p:cNvSpPr>
          <p:nvPr>
            <p:ph type="title"/>
          </p:nvPr>
        </p:nvSpPr>
        <p:spPr>
          <a:xfrm>
            <a:off x="677334" y="217714"/>
            <a:ext cx="8596668" cy="1065802"/>
          </a:xfrm>
        </p:spPr>
        <p:txBody>
          <a:bodyPr>
            <a:normAutofit fontScale="90000"/>
          </a:bodyPr>
          <a:lstStyle/>
          <a:p>
            <a:pPr algn="ctr"/>
            <a:r>
              <a:rPr lang="en-US" dirty="0">
                <a:solidFill>
                  <a:schemeClr val="tx1"/>
                </a:solidFill>
              </a:rPr>
              <a:t>Replacing RealQuest with DataTree in the Land &amp; House Academy Education Material</a:t>
            </a:r>
          </a:p>
        </p:txBody>
      </p:sp>
      <p:sp>
        <p:nvSpPr>
          <p:cNvPr id="3" name="Content Placeholder 2">
            <a:extLst>
              <a:ext uri="{FF2B5EF4-FFF2-40B4-BE49-F238E27FC236}">
                <a16:creationId xmlns:a16="http://schemas.microsoft.com/office/drawing/2014/main" id="{618CB0D9-04A5-4A28-84D1-1EF484F696BE}"/>
              </a:ext>
            </a:extLst>
          </p:cNvPr>
          <p:cNvSpPr>
            <a:spLocks noGrp="1"/>
          </p:cNvSpPr>
          <p:nvPr>
            <p:ph idx="1"/>
          </p:nvPr>
        </p:nvSpPr>
        <p:spPr>
          <a:xfrm>
            <a:off x="677334" y="1471749"/>
            <a:ext cx="8893386" cy="5277393"/>
          </a:xfrm>
        </p:spPr>
        <p:txBody>
          <a:bodyPr>
            <a:normAutofit/>
          </a:bodyPr>
          <a:lstStyle/>
          <a:p>
            <a:r>
              <a:rPr lang="en-US" b="1" dirty="0"/>
              <a:t>The vast majority of the content and concepts in these programs will remain unchanged for the duration of our careers. The tools are sure to change as the information age provides new and improved ways to accomplish how to buy undervalued real estate.</a:t>
            </a:r>
          </a:p>
          <a:p>
            <a:r>
              <a:rPr lang="en-US" b="1" dirty="0"/>
              <a:t>Data is at the center or our success. I’ve often said “We are a data company that happens to buy and sell real estate.” I did not make the decision to change data providers lightly. </a:t>
            </a:r>
          </a:p>
          <a:p>
            <a:r>
              <a:rPr lang="en-US" b="1" dirty="0"/>
              <a:t>I spent over a year testing DataTree again RealQuest. </a:t>
            </a:r>
          </a:p>
          <a:p>
            <a:r>
              <a:rPr lang="en-US" b="1" dirty="0"/>
              <a:t>Wherever you see the use of RealQuest, take the information and concepts in, and then refer to this supplemental chapter. Then choose which data provider is best for completing a mail campaign.</a:t>
            </a:r>
          </a:p>
          <a:p>
            <a:r>
              <a:rPr lang="en-US" b="1" dirty="0"/>
              <a:t>CFFL will be replace3d later this year with the program called “Land Academy 3.0 (2022).”</a:t>
            </a:r>
          </a:p>
          <a:p>
            <a:r>
              <a:rPr lang="en-US" b="1" dirty="0"/>
              <a:t>I DO NOT RECOMMEND YOU WAIT UNTIL T1HEN TO SEND OUT MAIL.</a:t>
            </a:r>
            <a:endParaRPr lang="en-US" dirty="0"/>
          </a:p>
        </p:txBody>
      </p:sp>
    </p:spTree>
    <p:extLst>
      <p:ext uri="{BB962C8B-B14F-4D97-AF65-F5344CB8AC3E}">
        <p14:creationId xmlns:p14="http://schemas.microsoft.com/office/powerpoint/2010/main" val="417916013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AF44C8-A12B-4D0F-8F2E-298CBDC7A81B}"/>
              </a:ext>
            </a:extLst>
          </p:cNvPr>
          <p:cNvSpPr>
            <a:spLocks noGrp="1"/>
          </p:cNvSpPr>
          <p:nvPr>
            <p:ph type="ctrTitle"/>
          </p:nvPr>
        </p:nvSpPr>
        <p:spPr>
          <a:xfrm>
            <a:off x="592183" y="2447109"/>
            <a:ext cx="9213668" cy="1603728"/>
          </a:xfrm>
        </p:spPr>
        <p:txBody>
          <a:bodyPr/>
          <a:lstStyle/>
          <a:p>
            <a:r>
              <a:rPr lang="en-US" sz="4800" dirty="0">
                <a:solidFill>
                  <a:schemeClr val="tx1"/>
                </a:solidFill>
              </a:rPr>
              <a:t>Why DataTree?</a:t>
            </a:r>
          </a:p>
        </p:txBody>
      </p:sp>
    </p:spTree>
    <p:extLst>
      <p:ext uri="{BB962C8B-B14F-4D97-AF65-F5344CB8AC3E}">
        <p14:creationId xmlns:p14="http://schemas.microsoft.com/office/powerpoint/2010/main" val="3246239834"/>
      </p:ext>
    </p:extLst>
  </p:cSld>
  <p:clrMapOvr>
    <a:masterClrMapping/>
  </p:clrMapOvr>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1184</TotalTime>
  <Words>2103</Words>
  <Application>Microsoft Office PowerPoint</Application>
  <PresentationFormat>Widescreen</PresentationFormat>
  <Paragraphs>95</Paragraphs>
  <Slides>19</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19</vt:i4>
      </vt:variant>
    </vt:vector>
  </HeadingPairs>
  <TitlesOfParts>
    <vt:vector size="24" baseType="lpstr">
      <vt:lpstr>Arial</vt:lpstr>
      <vt:lpstr>Calibri</vt:lpstr>
      <vt:lpstr>Trebuchet MS</vt:lpstr>
      <vt:lpstr>Wingdings 3</vt:lpstr>
      <vt:lpstr>Facet</vt:lpstr>
      <vt:lpstr>  DataTree Replaces RealQuest </vt:lpstr>
      <vt:lpstr>Brief History of First American Title  Supplement to the other Land and House Academy Education Programs.  Why DataTree?  Using DataTree to Create a Blind Offer Direct Mail Campaign  Pricing Your Mailer </vt:lpstr>
      <vt:lpstr>Brief History of First American Title (Assessor Data Aggregation)</vt:lpstr>
      <vt:lpstr>What Instigated Land Academy &amp; House Academy Change from Real Quest to DataTree?</vt:lpstr>
      <vt:lpstr>What Instigated Land Academy &amp; House Academy Change from Real Quest to DataTree?</vt:lpstr>
      <vt:lpstr>What Instigated the change from  Real Quest to DataTree?</vt:lpstr>
      <vt:lpstr>Supplement to the other Land and House Academy Education Programs.</vt:lpstr>
      <vt:lpstr>Replacing RealQuest with DataTree in the Land &amp; House Academy Education Material</vt:lpstr>
      <vt:lpstr>Why DataTree?</vt:lpstr>
      <vt:lpstr>Why DataTree?</vt:lpstr>
      <vt:lpstr>Using DataTree to Create a Blind Offer Direct Mail Campaign</vt:lpstr>
      <vt:lpstr>DataTree to Create a Direct Mail Offer Campaign</vt:lpstr>
      <vt:lpstr>DataTree to Create a Direct Mail Offer Campaign</vt:lpstr>
      <vt:lpstr>DataTree to Create a Direct Mail Offer Campaign</vt:lpstr>
      <vt:lpstr>DataTree to Create a Direct Mail Offer Campaign</vt:lpstr>
      <vt:lpstr>Pricing Your Mailer</vt:lpstr>
      <vt:lpstr>DataTree to Create a Direct Mail Offer Campaign</vt:lpstr>
      <vt:lpstr>DataTree to Create a Direct Mail Offer Campaign</vt:lpstr>
      <vt:lpstr>DataTree to Create a Direct Mail Offer Campaign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Land Academy 2.0 Infill Lots</dc:title>
  <dc:creator>Jack Butala</dc:creator>
  <cp:lastModifiedBy>Jack Butala</cp:lastModifiedBy>
  <cp:revision>69</cp:revision>
  <dcterms:created xsi:type="dcterms:W3CDTF">2018-11-08T22:48:15Z</dcterms:created>
  <dcterms:modified xsi:type="dcterms:W3CDTF">2021-05-26T21:46:54Z</dcterms:modified>
</cp:coreProperties>
</file>